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8" r:id="rId2"/>
    <p:sldId id="313" r:id="rId3"/>
    <p:sldId id="314" r:id="rId4"/>
    <p:sldId id="320" r:id="rId5"/>
    <p:sldId id="321" r:id="rId6"/>
    <p:sldId id="316" r:id="rId7"/>
    <p:sldId id="317" r:id="rId8"/>
    <p:sldId id="322" r:id="rId9"/>
    <p:sldId id="319" r:id="rId10"/>
    <p:sldId id="323" r:id="rId11"/>
    <p:sldId id="318" r:id="rId12"/>
    <p:sldId id="325" r:id="rId13"/>
    <p:sldId id="300" r:id="rId14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smNativeData">
      <pr:smAppRevision xmlns="" xmlns:p14="http://schemas.microsoft.com/office/powerpoint/2010/main" xmlns:pr="smNativeData" dt="1595273749" val="976" rev64="64" revOS="4"/>
      <pr:smFileRevision xmlns="" xmlns:p14="http://schemas.microsoft.com/office/powerpoint/2010/main" xmlns:pr="smNativeData" dt="1595273749" val="0"/>
      <pr:guideOptions xmlns="" xmlns:p14="http://schemas.microsoft.com/office/powerpoint/2010/main" xmlns:pr="smNativeData" dt="1595273749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notesViewPr>
    <p:cSldViewPr>
      <p:cViewPr>
        <p:scale>
          <a:sx n="103" d="100"/>
          <a:sy n="103" d="100"/>
        </p:scale>
        <p:origin x="1554" y="21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QAgAAEAAAACYAAAAIAAAAP48AAA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de-DE" sz="1200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endParaRPr/>
          </a:p>
        </p:txBody>
      </p:sp>
      <p:sp>
        <p:nvSpPr>
          <p:cNvPr id="3" name="Datums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QAgAAEAAAACYAAAAIAAAAP48AAAAAAAA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de-DE" sz="1200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fld id="{3F40D0C9-87D2-1526-9CF8-71739EB66A24}" type="datetime1">
              <a:t>23.07.2020</a:t>
            </a:fld>
            <a:endParaRPr/>
          </a:p>
        </p:txBody>
      </p:sp>
      <p:sp>
        <p:nvSpPr>
          <p:cNvPr id="4" name="Folienbildplatzhalter 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FfIVX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vw8AAP8f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5" name="Notizen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uBoAAPglAAAINAAAEAAAACYAAAAIAAAAPw8AAP8f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6" name="Fußzeilen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A+OAAAEAAAACYAAAAIAAAAv48AAP8fAAA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de-DE" sz="1200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endParaRPr/>
          </a:p>
        </p:txBody>
      </p:sp>
      <p:sp>
        <p:nvSpPr>
          <p:cNvPr id="7" name="Foliennummernplatzhalt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A+OAAAEAAAACYAAAAIAAAAv48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de-DE" sz="1200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fld id="{3F40A715-5BD2-1551-9CF8-AD04E9B66AF8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277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C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C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522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5221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AyBO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0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extLst>
              <a:ext uri="smNativeData">
                <pr:smNativeData xmlns="" xmlns:p14="http://schemas.microsoft.com/office/powerpoint/2010/main" xmlns:pr="smNativeData" val="SMDATA_13_FfIVXxMAAAAlAAAAZAAAAA0AAAAAgQAAAEEAAACBAAAAQQ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BwAAvgUAAOghAABwGgAAEAAAACYAAAAIAAAA//////////8="/>
              </a:ext>
            </a:extLst>
          </p:cNvSpPr>
          <p:nvPr/>
        </p:nvSpPr>
        <p:spPr>
          <a:xfrm>
            <a:off x="1158240" y="933450"/>
            <a:ext cx="4353560" cy="33642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915" tIns="41275" rIns="81915" bIns="41275" numCol="1" spcCol="215900" anchor="ctr"/>
          <a:lstStyle/>
          <a:p>
            <a:pPr>
              <a:defRPr lang="de-DE"/>
            </a:pPr>
            <a:endParaRPr lang="nl-BE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BgAAchwAALgiAABpMwAAEAAAACYAAAAIAAAAgR4AAP8fAAA="/>
              </a:ext>
            </a:extLst>
          </p:cNvSpPr>
          <p:nvPr>
            <p:ph type="body"/>
          </p:nvPr>
        </p:nvSpPr>
        <p:spPr>
          <a:xfrm>
            <a:off x="1032510" y="4624070"/>
            <a:ext cx="4611370" cy="3733165"/>
          </a:xfrm>
          <a:noFill/>
          <a:ln>
            <a:noFill/>
          </a:ln>
        </p:spPr>
        <p:txBody>
          <a:bodyPr vert="horz" wrap="non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w0AAAg0AAAmFgAAEAAAACYAAAAIAAAAAQAAAAAAAAA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Untertitel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de-DE">
                <a:solidFill>
                  <a:srgbClr val="8C8C8C"/>
                </a:solidFill>
              </a:defRPr>
            </a:lvl1pPr>
            <a:lvl2pPr marL="457200" indent="0" algn="ctr">
              <a:buNone/>
              <a:defRPr lang="de-DE">
                <a:solidFill>
                  <a:srgbClr val="8C8C8C"/>
                </a:solidFill>
              </a:defRPr>
            </a:lvl2pPr>
            <a:lvl3pPr marL="914400" indent="0" algn="ctr">
              <a:buNone/>
              <a:defRPr lang="de-DE">
                <a:solidFill>
                  <a:srgbClr val="8C8C8C"/>
                </a:solidFill>
              </a:defRPr>
            </a:lvl3pPr>
            <a:lvl4pPr marL="1371600" indent="0" algn="ctr">
              <a:buNone/>
              <a:defRPr lang="de-DE">
                <a:solidFill>
                  <a:srgbClr val="8C8C8C"/>
                </a:solidFill>
              </a:defRPr>
            </a:lvl4pPr>
            <a:lvl5pPr marL="1828800" indent="0" algn="ctr">
              <a:buNone/>
              <a:defRPr lang="de-DE">
                <a:solidFill>
                  <a:srgbClr val="8C8C8C"/>
                </a:solidFill>
              </a:defRPr>
            </a:lvl5pPr>
            <a:lvl6pPr marL="2286000" indent="0" algn="ctr">
              <a:buNone/>
              <a:defRPr lang="de-DE">
                <a:solidFill>
                  <a:srgbClr val="8C8C8C"/>
                </a:solidFill>
              </a:defRPr>
            </a:lvl6pPr>
            <a:lvl7pPr marL="2743200" indent="0" algn="ctr">
              <a:buNone/>
              <a:defRPr lang="de-DE">
                <a:solidFill>
                  <a:srgbClr val="8C8C8C"/>
                </a:solidFill>
              </a:defRPr>
            </a:lvl7pPr>
            <a:lvl8pPr marL="3200400" indent="0" algn="ctr">
              <a:buNone/>
              <a:defRPr lang="de-DE">
                <a:solidFill>
                  <a:srgbClr val="8C8C8C"/>
                </a:solidFill>
              </a:defRPr>
            </a:lvl8pPr>
            <a:lvl9pPr marL="3657600" indent="0" algn="ctr">
              <a:buNone/>
              <a:defRPr lang="de-DE">
                <a:solidFill>
                  <a:srgbClr val="8C8C8C"/>
                </a:solidFill>
              </a:defRPr>
            </a:lvl9pPr>
          </a:lstStyle>
          <a:p>
            <a:pPr>
              <a:defRPr lang="de-DE"/>
            </a:pPr>
            <a:r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E0FB-B5D2-1516-9CF8-4343AEB66A16}" type="datetime1">
              <a:t>23.07.2020</a:t>
            </a:fld>
            <a:endParaRPr/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C462-2CD2-1532-9CF8-DA678AB66A8F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Textmasterformate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A969-27D2-155F-9CF8-D10AE7B66A84}" type="datetime1">
              <a:t>23.07.2020</a:t>
            </a:fld>
            <a:endParaRPr/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A212-5CD2-1554-9CF8-AA01ECB66AFF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QEAAHA1AACwJQAAEAAAACYAAAAIAAAAAwAAAAAAAAA="/>
              </a:ext>
            </a:extLst>
          </p:cNvSpPr>
          <p:nvPr>
            <p:ph type="title"/>
          </p:nvPr>
        </p:nvSpPr>
        <p:spPr>
          <a:xfrm>
            <a:off x="6629400" y="274955"/>
            <a:ext cx="2057400" cy="585152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Titel durch Klicken hinzufügen</a:t>
            </a:r>
          </a:p>
        </p:txBody>
      </p:sp>
      <p:sp>
        <p:nvSpPr>
          <p:cNvPr id="3" name="Vertikaler Text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NgnAACwJQAAEAAAACYAAAAIAAAAAwAAAAAAAAA="/>
              </a:ext>
            </a:extLst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Textmasterformate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8483-CDD2-1572-9CF8-3B27CAB66A6E}" type="datetime1">
              <a:t>23.07.2020</a:t>
            </a:fld>
            <a:endParaRPr/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FED2-9CD2-1508-9CF8-6A5DB0B66A3F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de-DE"/>
            </a:pPr>
            <a:r>
              <a:t>Textmasterformate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EC67-29D2-151A-9CF8-DF4FA2B66A8A}" type="datetime1">
              <a:t>23.07.2020</a:t>
            </a:fld>
            <a:endParaRPr/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A018-56D2-1556-9CF8-A003EEB66AF5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gY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de-DE" sz="4000" b="1" cap="all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 cap="all"/>
            </a:pPr>
            <a:r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hEAAEI0AAAcGwAAEAAAACYAAAAIAAAAgYAAAAAAAAA=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de-DE" sz="2000">
                <a:solidFill>
                  <a:srgbClr val="8C8C8C"/>
                </a:solidFill>
              </a:defRPr>
            </a:lvl1pPr>
            <a:lvl2pPr marL="457200" indent="0">
              <a:buNone/>
              <a:defRPr lang="de-DE" sz="1800">
                <a:solidFill>
                  <a:srgbClr val="8C8C8C"/>
                </a:solidFill>
              </a:defRPr>
            </a:lvl2pPr>
            <a:lvl3pPr marL="914400" indent="0">
              <a:buNone/>
              <a:defRPr lang="de-DE" sz="1600">
                <a:solidFill>
                  <a:srgbClr val="8C8C8C"/>
                </a:solidFill>
              </a:defRPr>
            </a:lvl3pPr>
            <a:lvl4pPr marL="1371600" indent="0">
              <a:buNone/>
              <a:defRPr lang="de-DE" sz="1400">
                <a:solidFill>
                  <a:srgbClr val="8C8C8C"/>
                </a:solidFill>
              </a:defRPr>
            </a:lvl4pPr>
            <a:lvl5pPr marL="1828800" indent="0">
              <a:buNone/>
              <a:defRPr lang="de-DE" sz="1400">
                <a:solidFill>
                  <a:srgbClr val="8C8C8C"/>
                </a:solidFill>
              </a:defRPr>
            </a:lvl5pPr>
            <a:lvl6pPr marL="2286000" indent="0">
              <a:buNone/>
              <a:defRPr lang="de-DE" sz="1400">
                <a:solidFill>
                  <a:srgbClr val="8C8C8C"/>
                </a:solidFill>
              </a:defRPr>
            </a:lvl6pPr>
            <a:lvl7pPr marL="2743200" indent="0">
              <a:buNone/>
              <a:defRPr lang="de-DE" sz="1400">
                <a:solidFill>
                  <a:srgbClr val="8C8C8C"/>
                </a:solidFill>
              </a:defRPr>
            </a:lvl7pPr>
            <a:lvl8pPr marL="3200400" indent="0">
              <a:buNone/>
              <a:defRPr lang="de-DE" sz="1400">
                <a:solidFill>
                  <a:srgbClr val="8C8C8C"/>
                </a:solidFill>
              </a:defRPr>
            </a:lvl8pPr>
            <a:lvl9pPr marL="3657600" indent="0">
              <a:buNone/>
              <a:defRPr lang="de-DE" sz="1400">
                <a:solidFill>
                  <a:srgbClr val="8C8C8C"/>
                </a:solidFill>
              </a:defRPr>
            </a:lvl9pPr>
          </a:lstStyle>
          <a:p>
            <a:pPr>
              <a:defRPr lang="de-DE"/>
            </a:pPr>
            <a:r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F8F8-B6D2-150E-9CF8-405BB6B66A15}" type="datetime1">
              <a:t>23.07.2020</a:t>
            </a:fld>
            <a:endParaRPr/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/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A871-3FD2-155E-9CF8-C90BE6B66A9C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ASy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Y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  <a:lvl6pPr>
              <a:defRPr lang="de-DE" sz="1800"/>
            </a:lvl6pPr>
            <a:lvl7pPr>
              <a:defRPr lang="de-DE" sz="1800"/>
            </a:lvl7pPr>
            <a:lvl8pPr>
              <a:defRPr lang="de-DE" sz="1800"/>
            </a:lvl8pPr>
            <a:lvl9pPr>
              <a:defRPr lang="de-DE" sz="1800"/>
            </a:lvl9pPr>
          </a:lstStyle>
          <a:p>
            <a:pPr>
              <a:defRPr lang="de-DE"/>
            </a:pPr>
            <a:r>
              <a:t>Textmasterformate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Inhalts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AY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  <a:lvl6pPr>
              <a:defRPr lang="de-DE" sz="1800"/>
            </a:lvl6pPr>
            <a:lvl7pPr>
              <a:defRPr lang="de-DE" sz="1800"/>
            </a:lvl7pPr>
            <a:lvl8pPr>
              <a:defRPr lang="de-DE" sz="1800"/>
            </a:lvl8pPr>
            <a:lvl9pPr>
              <a:defRPr lang="de-DE" sz="1800"/>
            </a:lvl9pPr>
          </a:lstStyle>
          <a:p>
            <a:pPr>
              <a:defRPr lang="de-DE"/>
            </a:pPr>
            <a:r>
              <a:t>Textmasterformate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5" name="Datums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w/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A893-DDD2-155E-9CF8-2B0BE6B66A7E}" type="datetime1">
              <a:t>23.07.2020</a:t>
            </a:fld>
            <a:endParaRPr/>
          </a:p>
        </p:txBody>
      </p:sp>
      <p:sp>
        <p:nvSpPr>
          <p:cNvPr id="6" name="Fußzeilen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7" name="Foliennummernplatzhalt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H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CEEB-A5D2-1538-9CF8-536D80B66A06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gkAAKsbAABhDQAAEAAAACYAAAAIAAAAgYAAAAAAAAA=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de-DE" sz="2400" b="1"/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>
              <a:defRPr lang="de-DE"/>
            </a:pPr>
            <a:r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sbAACwJQAAEAAAACYAAAAIAAAAAYAAAAAAAAA=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  <a:lvl6pPr>
              <a:defRPr lang="de-DE" sz="1600"/>
            </a:lvl6pPr>
            <a:lvl7pPr>
              <a:defRPr lang="de-DE" sz="1600"/>
            </a:lvl7pPr>
            <a:lvl8pPr>
              <a:defRPr lang="de-DE" sz="1600"/>
            </a:lvl8pPr>
            <a:lvl9pPr>
              <a:defRPr lang="de-DE" sz="1600"/>
            </a:lvl9pPr>
          </a:lstStyle>
          <a:p>
            <a:pPr>
              <a:defRPr lang="de-DE"/>
            </a:pPr>
            <a:r>
              <a:t>Textmasterformate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5" name="Text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s/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cgkAAHA1AABhDQAAEAAAACYAAAAIAAAAgYAAAAAAAAA=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de-DE" sz="2400" b="1"/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>
              <a:defRPr lang="de-DE"/>
            </a:pPr>
            <a:r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H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YQ0AAHA1AACwJQAAEAAAACYAAAAIAAAAAYAAAAAAAAA=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  <a:lvl6pPr>
              <a:defRPr lang="de-DE" sz="1600"/>
            </a:lvl6pPr>
            <a:lvl7pPr>
              <a:defRPr lang="de-DE" sz="1600"/>
            </a:lvl7pPr>
            <a:lvl8pPr>
              <a:defRPr lang="de-DE" sz="1600"/>
            </a:lvl8pPr>
            <a:lvl9pPr>
              <a:defRPr lang="de-DE" sz="1600"/>
            </a:lvl9pPr>
          </a:lstStyle>
          <a:p>
            <a:pPr>
              <a:defRPr lang="de-DE"/>
            </a:pPr>
            <a:r>
              <a:t>Textmasterformate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7" name="Datumsplatzhalt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B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EC04-4AD2-151A-9CF8-BC4FA2B66AE9}" type="datetime1">
              <a:t>23.07.2020</a:t>
            </a:fld>
            <a:endParaRPr/>
          </a:p>
        </p:txBody>
      </p:sp>
      <p:sp>
        <p:nvSpPr>
          <p:cNvPr id="8" name="Fußzeilenplatzhalter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9" name="Foliennummernplatzhalter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8/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E346-08D2-1515-9CF8-FE40ADB66AA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CB9D-D3D2-153D-9CF8-256885B66A70}" type="datetime1">
              <a:t>23.07.2020</a:t>
            </a:fld>
            <a:endParaRPr/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5" name="Foliennummern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A4D8-96D2-1552-9CF8-6007EAB66A35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B893-DDD2-154E-9CF8-2B1BF6B66A7E}" type="datetime1">
              <a:t>23.07.2020</a:t>
            </a:fld>
            <a:endParaRPr/>
          </a:p>
        </p:txBody>
      </p:sp>
      <p:sp>
        <p:nvSpPr>
          <p:cNvPr id="3" name="Fußzeilen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9FDA-94D2-1569-9CF8-623CD1B66A37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gY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de-DE" sz="2000" b="1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 sz="2000"/>
            </a:lvl5pPr>
            <a:lvl6pPr>
              <a:defRPr lang="de-DE" sz="2000"/>
            </a:lvl6pPr>
            <a:lvl7pPr>
              <a:defRPr lang="de-DE" sz="2000"/>
            </a:lvl7pPr>
            <a:lvl8pPr>
              <a:defRPr lang="de-DE" sz="2000"/>
            </a:lvl8pPr>
            <a:lvl9pPr>
              <a:defRPr lang="de-DE" sz="2000"/>
            </a:lvl9pPr>
          </a:lstStyle>
          <a:p>
            <a:pPr>
              <a:defRPr lang="de-DE"/>
            </a:pPr>
            <a:r>
              <a:t>Textmasterformate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Text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Y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de-DE" sz="1400"/>
            </a:lvl1pPr>
            <a:lvl2pPr marL="457200" indent="0">
              <a:buNone/>
              <a:defRPr lang="de-DE" sz="1200"/>
            </a:lvl2pPr>
            <a:lvl3pPr marL="914400" indent="0">
              <a:buNone/>
              <a:defRPr lang="de-DE" sz="1000"/>
            </a:lvl3pPr>
            <a:lvl4pPr marL="1371600" indent="0">
              <a:buNone/>
              <a:defRPr lang="de-DE" sz="900"/>
            </a:lvl4pPr>
            <a:lvl5pPr marL="1828800" indent="0">
              <a:buNone/>
              <a:defRPr lang="de-DE" sz="900"/>
            </a:lvl5pPr>
            <a:lvl6pPr marL="2286000" indent="0">
              <a:buNone/>
              <a:defRPr lang="de-DE" sz="900"/>
            </a:lvl6pPr>
            <a:lvl7pPr marL="2743200" indent="0">
              <a:buNone/>
              <a:defRPr lang="de-DE" sz="900"/>
            </a:lvl7pPr>
            <a:lvl8pPr marL="3200400" indent="0">
              <a:buNone/>
              <a:defRPr lang="de-DE" sz="900"/>
            </a:lvl8pPr>
            <a:lvl9pPr marL="3657600" indent="0">
              <a:buNone/>
              <a:defRPr lang="de-DE" sz="900"/>
            </a:lvl9pPr>
          </a:lstStyle>
          <a:p>
            <a:pPr>
              <a:defRPr lang="de-DE"/>
            </a:pPr>
            <a:r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F3AD-E3D2-1505-9CF8-1550BDB66A40}" type="datetime1">
              <a:t>23.07.2020</a:t>
            </a:fld>
            <a:endParaRPr/>
          </a:p>
        </p:txBody>
      </p:sp>
      <p:sp>
        <p:nvSpPr>
          <p:cNvPr id="6" name="Fußzeilen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7" name="Foliennummernplatzhalt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AA31-7FD2-155C-9CF8-8909E4B66ADC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iB0AAMcsAAAFIQAAEAAAACYAAAAIAAAAgYAAAAAAAAA=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de-DE" sz="2000" b="1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xQMAAMcsAAAVHQAAEAAAACYAAAAIAAAAAYAAAAAAAAA=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lang="de-DE" sz="3200"/>
            </a:lvl1pPr>
            <a:lvl2pPr marL="457200" indent="0">
              <a:buNone/>
              <a:defRPr lang="de-DE" sz="2800"/>
            </a:lvl2pPr>
            <a:lvl3pPr marL="914400" indent="0">
              <a:buNone/>
              <a:defRPr lang="de-DE" sz="2400"/>
            </a:lvl3pPr>
            <a:lvl4pPr marL="1371600" indent="0">
              <a:buNone/>
              <a:defRPr lang="de-DE" sz="2000"/>
            </a:lvl4pPr>
            <a:lvl5pPr marL="1828800" indent="0">
              <a:buNone/>
              <a:defRPr lang="de-DE" sz="2000"/>
            </a:lvl5pPr>
            <a:lvl6pPr marL="2286000" indent="0">
              <a:buNone/>
              <a:defRPr lang="de-DE" sz="2000"/>
            </a:lvl6pPr>
            <a:lvl7pPr marL="2743200" indent="0">
              <a:buNone/>
              <a:defRPr lang="de-DE" sz="2000"/>
            </a:lvl7pPr>
            <a:lvl8pPr marL="3200400" indent="0">
              <a:buNone/>
              <a:defRPr lang="de-DE" sz="2000"/>
            </a:lvl8pPr>
            <a:lvl9pPr marL="3657600" indent="0">
              <a:buNone/>
              <a:defRPr lang="de-DE" sz="2000"/>
            </a:lvl9pPr>
          </a:lstStyle>
          <a:p>
            <a:pPr>
              <a:defRPr lang="de-DE"/>
            </a:pPr>
            <a:endParaRPr/>
          </a:p>
        </p:txBody>
      </p:sp>
      <p:sp>
        <p:nvSpPr>
          <p:cNvPr id="4" name="Text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BSEAAMcsAAD4JQAAEAAAACYAAAAIAAAAAYAAAAAAAAA=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de-DE" sz="1400"/>
            </a:lvl1pPr>
            <a:lvl2pPr marL="457200" indent="0">
              <a:buNone/>
              <a:defRPr lang="de-DE" sz="1200"/>
            </a:lvl2pPr>
            <a:lvl3pPr marL="914400" indent="0">
              <a:buNone/>
              <a:defRPr lang="de-DE" sz="1000"/>
            </a:lvl3pPr>
            <a:lvl4pPr marL="1371600" indent="0">
              <a:buNone/>
              <a:defRPr lang="de-DE" sz="900"/>
            </a:lvl4pPr>
            <a:lvl5pPr marL="1828800" indent="0">
              <a:buNone/>
              <a:defRPr lang="de-DE" sz="900"/>
            </a:lvl5pPr>
            <a:lvl6pPr marL="2286000" indent="0">
              <a:buNone/>
              <a:defRPr lang="de-DE" sz="900"/>
            </a:lvl6pPr>
            <a:lvl7pPr marL="2743200" indent="0">
              <a:buNone/>
              <a:defRPr lang="de-DE" sz="900"/>
            </a:lvl7pPr>
            <a:lvl8pPr marL="3200400" indent="0">
              <a:buNone/>
              <a:defRPr lang="de-DE" sz="900"/>
            </a:lvl8pPr>
            <a:lvl9pPr marL="3657600" indent="0">
              <a:buNone/>
              <a:defRPr lang="de-DE" sz="900"/>
            </a:lvl9pPr>
          </a:lstStyle>
          <a:p>
            <a:pPr>
              <a:defRPr lang="de-DE"/>
            </a:pPr>
            <a:r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409A70-3ED2-156C-9CF8-C839D4B66A9D}" type="datetime1">
              <a:t>23.07.2020</a:t>
            </a:fld>
            <a:endParaRPr/>
          </a:p>
        </p:txBody>
      </p:sp>
      <p:sp>
        <p:nvSpPr>
          <p:cNvPr id="6" name="Fußzeilen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endParaRPr/>
          </a:p>
        </p:txBody>
      </p:sp>
      <p:sp>
        <p:nvSpPr>
          <p:cNvPr id="7" name="Foliennummernplatzhalt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40C2F6-B8D2-1534-9CF8-4E618CB66A1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6E64C"/>
            </a:gs>
            <a:gs pos="100000">
              <a:srgbClr val="FFCC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CYAAAAIAAAAvy8AAAAAAAA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CYAAAAIAAAAPy8AAAAAAAA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Textmasterformate durch Klicken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v48AAAAAAAA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de-DE" sz="1200">
                <a:solidFill>
                  <a:srgbClr val="8C8C8C"/>
                </a:solidFill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fld id="{3F40A3AA-E4D2-1555-9CF8-1200EDB66A47}" type="datetime1">
              <a:t>23.07.2020</a:t>
            </a:fld>
            <a:endParaRPr/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v48AAAAAAAA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de-DE" sz="1200">
                <a:solidFill>
                  <a:srgbClr val="8C8C8C"/>
                </a:solidFill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endParaRPr/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FfIV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v48AAAAAAAA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de-DE" sz="1200">
                <a:solidFill>
                  <a:srgbClr val="8C8C8C"/>
                </a:solidFill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/>
            </a:lvl9pPr>
          </a:lstStyle>
          <a:p>
            <a:pPr>
              <a:defRPr lang="de-DE"/>
            </a:pPr>
            <a:fld id="{3F40AA5B-15D2-155C-9CF8-E309E4B66AB6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0"/>
        <a:buChar char="»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ta-es.de/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mailto:president@iota-es.d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x8Rxg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BAAAPAwAANczAADEFwAAEAAAACYAAAAIAAAA//////////8="/>
              </a:ext>
            </a:extLst>
          </p:cNvSpPr>
          <p:nvPr/>
        </p:nvSpPr>
        <p:spPr>
          <a:xfrm>
            <a:off x="666750" y="1988820"/>
            <a:ext cx="7760335" cy="1874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 algn="ctr">
              <a:lnSpc>
                <a:spcPct val="156000"/>
              </a:lnSpc>
              <a:defRPr lang="de-DE"/>
            </a:pPr>
            <a:r>
              <a:rPr lang="en-US" sz="3600" b="1">
                <a:solidFill>
                  <a:srgbClr val="000000"/>
                </a:solidFill>
              </a:rPr>
              <a:t>Report of IOTA/ES activities for the Annual IOTA Meeting 2020</a:t>
            </a:r>
          </a:p>
        </p:txBody>
      </p:sp>
      <p:sp>
        <p:nvSpPr>
          <p:cNvPr id="6" name="Textfeld 1"/>
          <p:cNvSpPr>
            <a:extLst>
              <a:ext uri="smNativeData">
                <pr:smNativeData xmlns="" xmlns:p14="http://schemas.microsoft.com/office/powerpoint/2010/main" xmlns:pr="smNativeData" val="SMDATA_13_FfIV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aBAAAhhkAAPIwAADoIAAAECAAACYAAAAIAAAA//////////8="/>
              </a:ext>
            </a:extLst>
          </p:cNvSpPr>
          <p:nvPr/>
        </p:nvSpPr>
        <p:spPr>
          <a:xfrm>
            <a:off x="666750" y="4149090"/>
            <a:ext cx="72898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t>Konrad Guhl (</a:t>
            </a:r>
            <a:r>
              <a:rPr lang="de-DE">
                <a:hlinkClick r:id="rId7"/>
              </a:rPr>
              <a:t>president@iota-es.de</a:t>
            </a:r>
            <a:r>
              <a:t>)</a:t>
            </a:r>
          </a:p>
          <a:p>
            <a:pPr>
              <a:defRPr lang="de-DE"/>
            </a:pPr>
            <a:endParaRPr/>
          </a:p>
          <a:p>
            <a:pPr>
              <a:defRPr lang="de-DE"/>
            </a:pPr>
            <a:r>
              <a:rPr lang="de-DE">
                <a:hlinkClick r:id="rId8"/>
              </a:rPr>
              <a:t>www.iota-es.de</a:t>
            </a:r>
          </a:p>
          <a:p>
            <a:pPr>
              <a:defRPr lang="de-DE"/>
            </a:pPr>
            <a:r>
              <a:t> 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xmlns="" id="{85669376-C0AA-47A1-ACE4-4C69A15EADEE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7BUAALEIAADjMwAAsSY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6509385" y="4362095"/>
            <a:ext cx="1925320" cy="192757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MAQAARQcAALQ2AAB4KQAAAAAAACYAAAAIAAAA//////////8="/>
              </a:ext>
            </a:extLst>
          </p:cNvSpPr>
          <p:nvPr/>
        </p:nvSpPr>
        <p:spPr>
          <a:xfrm>
            <a:off x="251460" y="1181735"/>
            <a:ext cx="8641080" cy="555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>
              <a:defRPr lang="de-DE"/>
            </a:pPr>
            <a:r>
              <a:rPr lang="en-US" sz="2800" b="1" dirty="0">
                <a:solidFill>
                  <a:srgbClr val="000000"/>
                </a:solidFill>
              </a:rPr>
              <a:t>Using of the camera QHY174M-GPS – a workshop in Berlin on Feb. 29., 2020</a:t>
            </a: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SzPts val="1725"/>
              <a:buFontTx/>
              <a:buChar char="-"/>
              <a:defRPr lang="de-DE"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SzPts val="1725"/>
              <a:defRPr lang="de-DE"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3" y="2280920"/>
            <a:ext cx="5525848" cy="414438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078855" y="2280920"/>
            <a:ext cx="28136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 participants from three countries came to Berlin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See here for results and tutorials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https://www.iota-es.de/qhy174gps_workshop.html </a:t>
            </a:r>
          </a:p>
        </p:txBody>
      </p:sp>
    </p:spTree>
    <p:extLst>
      <p:ext uri="{BB962C8B-B14F-4D97-AF65-F5344CB8AC3E}">
        <p14:creationId xmlns:p14="http://schemas.microsoft.com/office/powerpoint/2010/main" val="424770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DYGGA9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sAGE6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wEAACIJAADRJAAAiSI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79705" y="1484630"/>
            <a:ext cx="5805170" cy="41294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feld 1"/>
          <p:cNvSpPr>
            <a:extLst>
              <a:ext uri="smNativeData">
                <pr:smNativeData xmlns="" xmlns:p14="http://schemas.microsoft.com/office/powerpoint/2010/main" xmlns:pr="smNativeData" val="SMDATA_13_FfIV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tJQAARAkAALQ2AACOIAAAECAAACYAAAAIAAAA//////////8="/>
              </a:ext>
            </a:extLst>
          </p:cNvSpPr>
          <p:nvPr/>
        </p:nvSpPr>
        <p:spPr>
          <a:xfrm>
            <a:off x="6083935" y="1506220"/>
            <a:ext cx="2808605" cy="3785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en-US" sz="2400"/>
              <a:t>IOTA/ES designed and built the mobile 20" telescope "M2".</a:t>
            </a:r>
          </a:p>
          <a:p>
            <a:pPr>
              <a:defRPr lang="de-DE"/>
            </a:pPr>
            <a:r>
              <a:rPr lang="en-US" sz="2400"/>
              <a:t>It is especially designed for occultation events.</a:t>
            </a:r>
          </a:p>
          <a:p>
            <a:pPr>
              <a:defRPr lang="de-DE"/>
            </a:pPr>
            <a:r>
              <a:rPr lang="en-US" sz="2400"/>
              <a:t>The camera is located directly in the focus of the main mirror.</a:t>
            </a:r>
            <a:endParaRPr lang="de-DE" sz="2400"/>
          </a:p>
        </p:txBody>
      </p:sp>
      <p:sp>
        <p:nvSpPr>
          <p:cNvPr id="7" name="Textfeld 2"/>
          <p:cNvSpPr>
            <a:extLst>
              <a:ext uri="smNativeData">
                <pr:smNativeData xmlns="" xmlns:p14="http://schemas.microsoft.com/office/powerpoint/2010/main" xmlns:pr="smNativeData" val="SMDATA_13_FfIV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ZAAAAoyQAAKA2AAB6JwAAECAAACYAAAAIAAAA//////////8="/>
              </a:ext>
            </a:extLst>
          </p:cNvSpPr>
          <p:nvPr/>
        </p:nvSpPr>
        <p:spPr>
          <a:xfrm>
            <a:off x="137795" y="5955665"/>
            <a:ext cx="8742045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de-DE"/>
            </a:pPr>
            <a:r>
              <a:rPr lang="en-US" sz="2400"/>
              <a:t>Scientific results have already been published several times in "JOA".</a:t>
            </a:r>
            <a:endParaRPr lang="de-DE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MAQAARQcAALQ2AAB4KQAAAAAAACYAAAAIAAAA//////////8="/>
              </a:ext>
            </a:extLst>
          </p:cNvSpPr>
          <p:nvPr/>
        </p:nvSpPr>
        <p:spPr>
          <a:xfrm>
            <a:off x="251460" y="1181735"/>
            <a:ext cx="8641080" cy="555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>
              <a:defRPr lang="de-DE"/>
            </a:pPr>
            <a:r>
              <a:rPr lang="en-US" sz="2800" b="1" dirty="0" smtClean="0">
                <a:solidFill>
                  <a:srgbClr val="000000"/>
                </a:solidFill>
              </a:rPr>
              <a:t>Some other activities</a:t>
            </a:r>
            <a:r>
              <a:rPr lang="en-US" sz="2800" b="1" smtClean="0">
                <a:solidFill>
                  <a:srgbClr val="000000"/>
                </a:solidFill>
              </a:rPr>
              <a:t>: </a:t>
            </a:r>
          </a:p>
          <a:p>
            <a:pPr marL="0" indent="0">
              <a:defRPr lang="de-DE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  <a:defRPr lang="de-DE"/>
            </a:pPr>
            <a:r>
              <a:rPr lang="en-US" sz="2400" dirty="0" smtClean="0">
                <a:solidFill>
                  <a:srgbClr val="000000"/>
                </a:solidFill>
              </a:rPr>
              <a:t>OHY174 tested with </a:t>
            </a:r>
            <a:r>
              <a:rPr lang="de-DE" sz="2400" dirty="0" smtClean="0"/>
              <a:t>SEXTA (Weber)</a:t>
            </a:r>
          </a:p>
          <a:p>
            <a:pPr marL="342900" indent="-342900">
              <a:buFontTx/>
              <a:buChar char="-"/>
              <a:defRPr lang="de-DE"/>
            </a:pPr>
            <a:r>
              <a:rPr lang="de-DE" sz="2400" dirty="0" smtClean="0"/>
              <a:t>Beta-</a:t>
            </a:r>
            <a:r>
              <a:rPr lang="de-DE" sz="2400" dirty="0" err="1" smtClean="0"/>
              <a:t>Testing</a:t>
            </a:r>
            <a:r>
              <a:rPr lang="de-DE" sz="2400" dirty="0" smtClean="0"/>
              <a:t> </a:t>
            </a:r>
            <a:r>
              <a:rPr lang="de-DE" sz="2400" dirty="0"/>
              <a:t>DVTI (</a:t>
            </a:r>
            <a:r>
              <a:rPr lang="de-DE" sz="2400" dirty="0" err="1"/>
              <a:t>Dangl</a:t>
            </a:r>
            <a:r>
              <a:rPr lang="de-DE" sz="2400" dirty="0"/>
              <a:t>, K. </a:t>
            </a:r>
            <a:r>
              <a:rPr lang="de-DE" sz="2400" dirty="0" err="1"/>
              <a:t>L.Bath</a:t>
            </a:r>
            <a:r>
              <a:rPr lang="de-DE" sz="2400" dirty="0"/>
              <a:t>, Weber</a:t>
            </a:r>
            <a:r>
              <a:rPr lang="de-DE" sz="2400" dirty="0" smtClean="0"/>
              <a:t>),</a:t>
            </a:r>
          </a:p>
          <a:p>
            <a:pPr marL="342900" indent="-342900">
              <a:buFontTx/>
              <a:buChar char="-"/>
              <a:defRPr lang="de-DE"/>
            </a:pPr>
            <a:r>
              <a:rPr lang="de-DE" sz="2400" dirty="0" err="1" smtClean="0"/>
              <a:t>Deep</a:t>
            </a:r>
            <a:r>
              <a:rPr lang="de-DE" sz="2400" dirty="0" smtClean="0"/>
              <a:t> </a:t>
            </a:r>
            <a:r>
              <a:rPr lang="de-DE" sz="2400" dirty="0" err="1" smtClean="0"/>
              <a:t>analyse</a:t>
            </a:r>
            <a:r>
              <a:rPr lang="de-DE" sz="2400" dirty="0" smtClean="0"/>
              <a:t> GPS-</a:t>
            </a:r>
            <a:r>
              <a:rPr lang="de-DE" sz="2400" dirty="0" err="1" smtClean="0"/>
              <a:t>characteristic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firmware</a:t>
            </a:r>
            <a:r>
              <a:rPr lang="de-DE" sz="2400" dirty="0" smtClean="0"/>
              <a:t> update </a:t>
            </a:r>
            <a:r>
              <a:rPr lang="de-DE" sz="2400" dirty="0" err="1" smtClean="0"/>
              <a:t>of</a:t>
            </a:r>
            <a:r>
              <a:rPr lang="de-DE" sz="2400" dirty="0" smtClean="0"/>
              <a:t> QHY174 </a:t>
            </a:r>
            <a:r>
              <a:rPr lang="de-DE" sz="2400" dirty="0" err="1" smtClean="0"/>
              <a:t>camera</a:t>
            </a:r>
            <a:r>
              <a:rPr lang="de-DE" sz="2400" dirty="0" smtClean="0"/>
              <a:t> (Weber)</a:t>
            </a:r>
          </a:p>
          <a:p>
            <a:pPr marL="342900" indent="-342900">
              <a:buFontTx/>
              <a:buChar char="-"/>
              <a:defRPr lang="de-DE"/>
            </a:pPr>
            <a:r>
              <a:rPr lang="de-DE" sz="2400" dirty="0" err="1" smtClean="0"/>
              <a:t>Continously</a:t>
            </a:r>
            <a:r>
              <a:rPr lang="de-DE" sz="2400" dirty="0" smtClean="0"/>
              <a:t> </a:t>
            </a:r>
            <a:r>
              <a:rPr lang="de-DE" sz="2400" dirty="0" err="1" smtClean="0"/>
              <a:t>software</a:t>
            </a:r>
            <a:r>
              <a:rPr lang="de-DE" sz="2400" dirty="0" smtClean="0"/>
              <a:t> </a:t>
            </a:r>
            <a:r>
              <a:rPr lang="de-DE" sz="2400" dirty="0" err="1" smtClean="0"/>
              <a:t>testing</a:t>
            </a:r>
            <a:r>
              <a:rPr lang="de-DE" sz="2400" dirty="0" smtClean="0"/>
              <a:t> „</a:t>
            </a:r>
            <a:r>
              <a:rPr lang="de-DE" sz="2400" dirty="0" err="1" smtClean="0"/>
              <a:t>SharpCap</a:t>
            </a:r>
            <a:r>
              <a:rPr lang="de-DE" sz="2400" dirty="0" smtClean="0"/>
              <a:t>“ (</a:t>
            </a:r>
            <a:r>
              <a:rPr lang="de-DE" sz="2400" dirty="0" err="1" smtClean="0"/>
              <a:t>Wuensche</a:t>
            </a:r>
            <a:r>
              <a:rPr lang="de-DE" sz="2400" dirty="0" smtClean="0"/>
              <a:t>, </a:t>
            </a:r>
            <a:r>
              <a:rPr lang="de-DE" sz="2400" dirty="0"/>
              <a:t>Weber, </a:t>
            </a:r>
            <a:r>
              <a:rPr lang="de-DE" sz="2400" dirty="0" err="1" smtClean="0"/>
              <a:t>Kloes</a:t>
            </a:r>
            <a:r>
              <a:rPr lang="de-DE" sz="2400" dirty="0" smtClean="0"/>
              <a:t> et al.</a:t>
            </a:r>
          </a:p>
          <a:p>
            <a:pPr marL="342900" indent="-342900">
              <a:buFontTx/>
              <a:buChar char="-"/>
              <a:defRPr lang="de-DE"/>
            </a:pPr>
            <a:r>
              <a:rPr lang="de-DE" sz="2400" dirty="0" smtClean="0"/>
              <a:t>Test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timing</a:t>
            </a:r>
            <a:r>
              <a:rPr lang="de-DE" sz="2400" dirty="0" smtClean="0"/>
              <a:t> CMOS </a:t>
            </a:r>
            <a:r>
              <a:rPr lang="de-DE" sz="2400" dirty="0" err="1" smtClean="0"/>
              <a:t>cameras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„TANGRA“ Software (Pawlow, </a:t>
            </a:r>
            <a:r>
              <a:rPr lang="de-DE" sz="2400" dirty="0" err="1" smtClean="0"/>
              <a:t>Kloes</a:t>
            </a:r>
            <a:r>
              <a:rPr lang="de-DE" sz="2400" dirty="0" smtClean="0"/>
              <a:t>, </a:t>
            </a:r>
            <a:r>
              <a:rPr lang="de-DE" sz="2400" dirty="0" err="1" smtClean="0"/>
              <a:t>Wuensche</a:t>
            </a:r>
            <a:r>
              <a:rPr lang="de-DE" sz="2400" dirty="0" smtClean="0"/>
              <a:t>, </a:t>
            </a:r>
            <a:r>
              <a:rPr lang="de-DE" sz="2400" dirty="0"/>
              <a:t>Weber</a:t>
            </a:r>
            <a:r>
              <a:rPr lang="de-DE" sz="2400" dirty="0" smtClean="0"/>
              <a:t>)</a:t>
            </a:r>
          </a:p>
          <a:p>
            <a:pPr marL="342900" indent="-342900">
              <a:buFontTx/>
              <a:buChar char="-"/>
              <a:defRPr lang="de-DE"/>
            </a:pPr>
            <a:r>
              <a:rPr lang="de-DE" sz="2400" dirty="0" err="1" smtClean="0"/>
              <a:t>Discussion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R. Anderson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improvement</a:t>
            </a:r>
            <a:r>
              <a:rPr lang="de-DE" sz="2400" dirty="0" smtClean="0"/>
              <a:t> </a:t>
            </a:r>
            <a:r>
              <a:rPr lang="de-DE" sz="2400" dirty="0" err="1" smtClean="0"/>
              <a:t>PyMovie</a:t>
            </a:r>
            <a:r>
              <a:rPr lang="de-DE" sz="2400" dirty="0" smtClean="0"/>
              <a:t>/</a:t>
            </a:r>
            <a:r>
              <a:rPr lang="de-DE" sz="2400" dirty="0" err="1" smtClean="0"/>
              <a:t>PyOTE</a:t>
            </a:r>
            <a:r>
              <a:rPr lang="de-DE" sz="2400" dirty="0" smtClean="0"/>
              <a:t>(</a:t>
            </a:r>
            <a:r>
              <a:rPr lang="de-DE" sz="2400" dirty="0" err="1" smtClean="0"/>
              <a:t>Manek</a:t>
            </a:r>
            <a:r>
              <a:rPr lang="de-DE" sz="2400" dirty="0"/>
              <a:t>, </a:t>
            </a:r>
            <a:r>
              <a:rPr lang="de-DE" sz="2400" dirty="0" smtClean="0"/>
              <a:t>Weber)</a:t>
            </a:r>
          </a:p>
          <a:p>
            <a:pPr marL="342900" indent="-342900">
              <a:buFontTx/>
              <a:buChar char="-"/>
              <a:defRPr lang="de-DE"/>
            </a:pPr>
            <a:r>
              <a:rPr lang="de-DE" sz="2400" dirty="0" smtClean="0"/>
              <a:t>Discovery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double </a:t>
            </a:r>
            <a:r>
              <a:rPr lang="de-DE" sz="2400" dirty="0" err="1" smtClean="0"/>
              <a:t>stars</a:t>
            </a:r>
            <a:r>
              <a:rPr lang="de-DE" sz="2400" dirty="0"/>
              <a:t> </a:t>
            </a:r>
            <a:r>
              <a:rPr lang="de-DE" sz="2400" dirty="0" smtClean="0"/>
              <a:t>(Pratt et al.)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8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bFAAAtwsAAMcaAAB7DgAAECAAACYAAAAIAAAA//////////8="/>
              </a:ext>
            </a:extLst>
          </p:cNvSpPr>
          <p:nvPr/>
        </p:nvSpPr>
        <p:spPr>
          <a:xfrm>
            <a:off x="3349625" y="1904365"/>
            <a:ext cx="1003300" cy="449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0170" tIns="45085" rIns="90170" bIns="45085" numCol="1" spcCol="215900" anchor="t"/>
          <a:lstStyle>
            <a:lvl1pPr defTabSz="914400">
              <a:tabLst>
                <a:tab pos="457200" algn="l"/>
                <a:tab pos="9144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>
              <a:defRPr lang="de-DE"/>
            </a:pPr>
            <a:r>
              <a:rPr lang="en-US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7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3AQAATQEAAJE3AACnBwAAEAAAACYAAAAIAAAA//////////8="/>
              </a:ext>
            </a:extLst>
          </p:cNvSpPr>
          <p:nvPr/>
        </p:nvSpPr>
        <p:spPr>
          <a:xfrm>
            <a:off x="197485" y="211455"/>
            <a:ext cx="8835390" cy="1032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>
              <a:defRPr lang="de-DE"/>
            </a:pPr>
            <a:r>
              <a:rPr lang="en-US" sz="3200" b="1">
                <a:solidFill>
                  <a:srgbClr val="000000"/>
                </a:solidFill>
              </a:rPr>
              <a:t>Thank you….</a:t>
            </a:r>
          </a:p>
          <a:p>
            <a:pPr>
              <a:defRPr lang="de-DE"/>
            </a:pPr>
            <a:endParaRPr lang="en-US" sz="3200" b="1">
              <a:solidFill>
                <a:srgbClr val="000000"/>
              </a:solidFill>
            </a:endParaRPr>
          </a:p>
          <a:p>
            <a:pPr>
              <a:defRPr lang="de-DE"/>
            </a:pPr>
            <a:r>
              <a:rPr lang="en-US" sz="3200">
                <a:solidFill>
                  <a:srgbClr val="000000"/>
                </a:solidFill>
              </a:rPr>
              <a:t>IOTA/ES</a:t>
            </a:r>
          </a:p>
        </p:txBody>
      </p:sp>
      <p:pic>
        <p:nvPicPr>
          <p:cNvPr id="4" name="Grafik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7BUAALEIAADjMwAAsS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563620" y="1412875"/>
            <a:ext cx="4871085" cy="4876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9AQAARQcAALQ2AAB4KQAAEAAAACYAAAAIAAAA//////////8="/>
              </a:ext>
            </a:extLst>
          </p:cNvSpPr>
          <p:nvPr/>
        </p:nvSpPr>
        <p:spPr>
          <a:xfrm>
            <a:off x="323215" y="1181735"/>
            <a:ext cx="8569325" cy="555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>
              <a:lnSpc>
                <a:spcPct val="156000"/>
              </a:lnSpc>
              <a:defRPr lang="de-DE"/>
            </a:pPr>
            <a:r>
              <a:rPr lang="en-US" sz="2800" b="1" dirty="0">
                <a:solidFill>
                  <a:srgbClr val="000000"/>
                </a:solidFill>
              </a:rPr>
              <a:t>Brief report on IOTA/ES activities:</a:t>
            </a:r>
          </a:p>
          <a:p>
            <a:pPr marL="0" indent="0">
              <a:spcBef>
                <a:spcPts val="600"/>
              </a:spcBef>
              <a:buSzPts val="1725"/>
              <a:defRPr lang="de-DE"/>
            </a:pPr>
            <a:r>
              <a:rPr lang="en-US" sz="2400" dirty="0" smtClean="0">
                <a:solidFill>
                  <a:srgbClr val="000000"/>
                </a:solidFill>
              </a:rPr>
              <a:t>- Continuous </a:t>
            </a:r>
            <a:r>
              <a:rPr lang="en-US" sz="2400" dirty="0">
                <a:solidFill>
                  <a:srgbClr val="000000"/>
                </a:solidFill>
              </a:rPr>
              <a:t>observations of occultations by objects of the solar system. Highlights were (2) Pallas and (87) Sylvia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SzPts val="1725"/>
              <a:defRPr lang="de-DE"/>
            </a:pPr>
            <a:r>
              <a:rPr lang="en-US" sz="2400" dirty="0" smtClean="0">
                <a:solidFill>
                  <a:srgbClr val="000000"/>
                </a:solidFill>
              </a:rPr>
              <a:t>- Publishing </a:t>
            </a:r>
            <a:r>
              <a:rPr lang="en-US" sz="2400" dirty="0">
                <a:solidFill>
                  <a:srgbClr val="000000"/>
                </a:solidFill>
              </a:rPr>
              <a:t>of the </a:t>
            </a:r>
            <a:r>
              <a:rPr lang="en-US" sz="2400" i="1" dirty="0">
                <a:solidFill>
                  <a:srgbClr val="000000"/>
                </a:solidFill>
              </a:rPr>
              <a:t>Journal for Occultation Astronomy</a:t>
            </a:r>
            <a:r>
              <a:rPr lang="en-US" sz="2400" dirty="0">
                <a:solidFill>
                  <a:srgbClr val="000000"/>
                </a:solidFill>
              </a:rPr>
              <a:t> (JOA)</a:t>
            </a:r>
          </a:p>
          <a:p>
            <a:pPr marL="0" indent="0">
              <a:spcBef>
                <a:spcPts val="600"/>
              </a:spcBef>
              <a:buSzPts val="1725"/>
              <a:defRPr lang="de-DE"/>
            </a:pPr>
            <a:r>
              <a:rPr lang="en-US" sz="2400" dirty="0" smtClean="0">
                <a:solidFill>
                  <a:srgbClr val="000000"/>
                </a:solidFill>
              </a:rPr>
              <a:t>- Annual </a:t>
            </a:r>
            <a:r>
              <a:rPr lang="en-US" sz="2400" dirty="0">
                <a:solidFill>
                  <a:srgbClr val="000000"/>
                </a:solidFill>
              </a:rPr>
              <a:t>meeting “</a:t>
            </a:r>
            <a:r>
              <a:rPr lang="en-US" sz="2400" i="1" dirty="0">
                <a:solidFill>
                  <a:srgbClr val="000000"/>
                </a:solidFill>
              </a:rPr>
              <a:t>European Symposium on Occultation Projects</a:t>
            </a:r>
            <a:r>
              <a:rPr lang="en-US" sz="2400" dirty="0">
                <a:solidFill>
                  <a:srgbClr val="000000"/>
                </a:solidFill>
              </a:rPr>
              <a:t> (ESOP)”; last year held at Paris Observatory </a:t>
            </a:r>
          </a:p>
          <a:p>
            <a:pPr marL="0" indent="0">
              <a:spcBef>
                <a:spcPts val="600"/>
              </a:spcBef>
              <a:buSzPts val="1725"/>
              <a:defRPr lang="de-DE"/>
            </a:pPr>
            <a:r>
              <a:rPr lang="en-US" sz="2400" dirty="0" smtClean="0">
                <a:solidFill>
                  <a:srgbClr val="000000"/>
                </a:solidFill>
              </a:rPr>
              <a:t>- Collective </a:t>
            </a:r>
            <a:r>
              <a:rPr lang="en-US" sz="2400" dirty="0">
                <a:solidFill>
                  <a:srgbClr val="000000"/>
                </a:solidFill>
              </a:rPr>
              <a:t>purchase of 31 QHY174M-GPS cameras to raise the standard of observations. Workshop for using the camera with the software </a:t>
            </a:r>
            <a:r>
              <a:rPr lang="en-US" sz="2400" i="1" dirty="0" err="1">
                <a:solidFill>
                  <a:srgbClr val="000000"/>
                </a:solidFill>
              </a:rPr>
              <a:t>SharpCap</a:t>
            </a:r>
            <a:r>
              <a:rPr lang="en-US" sz="2400" dirty="0">
                <a:solidFill>
                  <a:srgbClr val="000000"/>
                </a:solidFill>
              </a:rPr>
              <a:t> in Berlin. </a:t>
            </a:r>
          </a:p>
          <a:p>
            <a:pPr marL="0" indent="0">
              <a:spcBef>
                <a:spcPts val="600"/>
              </a:spcBef>
              <a:buSzPts val="1725"/>
              <a:defRPr lang="de-DE"/>
            </a:pPr>
            <a:r>
              <a:rPr lang="en-US" sz="2400" dirty="0" smtClean="0">
                <a:solidFill>
                  <a:srgbClr val="000000"/>
                </a:solidFill>
              </a:rPr>
              <a:t>- Construction </a:t>
            </a:r>
            <a:r>
              <a:rPr lang="en-US" sz="2400" dirty="0">
                <a:solidFill>
                  <a:srgbClr val="000000"/>
                </a:solidFill>
              </a:rPr>
              <a:t>and deployment of the mobile 20" telescope "M2", even in Namibia.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4DDQ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AwAARQcAALQ2AAB4KQAAAAAAACYAAAAIAAAA//////////8="/>
              </a:ext>
            </a:extLst>
          </p:cNvSpPr>
          <p:nvPr/>
        </p:nvSpPr>
        <p:spPr>
          <a:xfrm>
            <a:off x="433705" y="1192171"/>
            <a:ext cx="8458835" cy="54658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>
              <a:lnSpc>
                <a:spcPts val="4600"/>
              </a:lnSpc>
              <a:defRPr lang="de-DE"/>
            </a:pPr>
            <a:r>
              <a:rPr lang="en-US" sz="2800" b="1" dirty="0">
                <a:solidFill>
                  <a:srgbClr val="000000"/>
                </a:solidFill>
              </a:rPr>
              <a:t>Continuous observations of occultations by objects of the solar system.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defRPr lang="de-DE"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defRPr lang="de-DE"/>
            </a:pPr>
            <a:r>
              <a:rPr lang="en-US" sz="2800" dirty="0" smtClean="0">
                <a:solidFill>
                  <a:srgbClr val="000000"/>
                </a:solidFill>
              </a:rPr>
              <a:t>- </a:t>
            </a:r>
            <a:r>
              <a:rPr lang="en-US" sz="2400" dirty="0" smtClean="0">
                <a:solidFill>
                  <a:srgbClr val="000000"/>
                </a:solidFill>
              </a:rPr>
              <a:t>180 </a:t>
            </a:r>
            <a:r>
              <a:rPr lang="en-US" sz="2400" dirty="0">
                <a:solidFill>
                  <a:srgbClr val="000000"/>
                </a:solidFill>
              </a:rPr>
              <a:t>positive reports in 2019 at </a:t>
            </a:r>
            <a:r>
              <a:rPr lang="en-US" sz="2400" dirty="0" smtClean="0">
                <a:solidFill>
                  <a:srgbClr val="000000"/>
                </a:solidFill>
              </a:rPr>
              <a:t>euraster.net (Thanks to Eric </a:t>
            </a:r>
            <a:r>
              <a:rPr lang="en-US" sz="2400" dirty="0" err="1" smtClean="0">
                <a:solidFill>
                  <a:srgbClr val="000000"/>
                </a:solidFill>
              </a:rPr>
              <a:t>Frappa</a:t>
            </a:r>
            <a:r>
              <a:rPr lang="en-US" sz="2400" dirty="0" smtClean="0">
                <a:solidFill>
                  <a:srgbClr val="000000"/>
                </a:solidFill>
              </a:rPr>
              <a:t>!)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smtClean="0">
                <a:solidFill>
                  <a:srgbClr val="000000"/>
                </a:solidFill>
              </a:rPr>
              <a:t> First </a:t>
            </a:r>
            <a:r>
              <a:rPr lang="en-US" sz="2400" dirty="0">
                <a:solidFill>
                  <a:srgbClr val="000000"/>
                </a:solidFill>
              </a:rPr>
              <a:t>half of 2020: already 134 positive observations, including 46 multi-chord </a:t>
            </a:r>
            <a:r>
              <a:rPr lang="en-US" sz="2400" dirty="0" smtClean="0">
                <a:solidFill>
                  <a:srgbClr val="000000"/>
                </a:solidFill>
              </a:rPr>
              <a:t>observations.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 - Increasing number of multiple positive observations (</a:t>
            </a:r>
            <a:r>
              <a:rPr lang="en-US" sz="24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2400" dirty="0">
                <a:solidFill>
                  <a:srgbClr val="000000"/>
                </a:solidFill>
              </a:rPr>
              <a:t> chords, </a:t>
            </a:r>
            <a:r>
              <a:rPr lang="en-US" sz="24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2400" dirty="0">
                <a:solidFill>
                  <a:srgbClr val="000000"/>
                </a:solidFill>
              </a:rPr>
              <a:t> DAMIT 3D models)</a:t>
            </a:r>
          </a:p>
          <a:p>
            <a:pPr marL="0" indent="0">
              <a:spcBef>
                <a:spcPts val="600"/>
              </a:spcBef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 - Further improvement of 3D models for observation campaigns: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C7weI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DOAAAA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AwAARQcAALQ2AABNDgAAAAAAACYAAAAIAAAA//////////8="/>
              </a:ext>
            </a:extLst>
          </p:cNvSpPr>
          <p:nvPr/>
        </p:nvSpPr>
        <p:spPr>
          <a:xfrm>
            <a:off x="582930" y="1181735"/>
            <a:ext cx="830961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 algn="ctr">
              <a:spcBef>
                <a:spcPts val="1200"/>
              </a:spcBef>
              <a:defRPr lang="en-US" sz="2400" b="1">
                <a:solidFill>
                  <a:srgbClr val="000000"/>
                </a:solidFill>
              </a:defRPr>
            </a:pPr>
            <a:r>
              <a:rPr sz="2800" dirty="0"/>
              <a:t>Highlights were the (2) Pallas and (87) Sylvia events.</a:t>
            </a:r>
          </a:p>
          <a:p>
            <a:pPr marL="0" indent="0">
              <a:spcBef>
                <a:spcPts val="1200"/>
              </a:spcBef>
              <a:defRPr lang="de-DE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- 36 positive observations of </a:t>
            </a:r>
            <a:r>
              <a:rPr lang="en-US" sz="2400" b="1" dirty="0">
                <a:solidFill>
                  <a:srgbClr val="000000"/>
                </a:solidFill>
              </a:rPr>
              <a:t>(87) Sylvia</a:t>
            </a:r>
            <a:r>
              <a:rPr lang="en-US" sz="2400" dirty="0">
                <a:solidFill>
                  <a:srgbClr val="000000"/>
                </a:solidFill>
              </a:rPr>
              <a:t> on 2019/10/29</a:t>
            </a:r>
          </a:p>
          <a:p>
            <a:pPr marL="0" indent="0">
              <a:defRPr lang="de-DE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feld 4"/>
          <p:cNvSpPr>
            <a:extLst>
              <a:ext uri="smNativeData">
                <pr:smNativeData xmlns="" xmlns:p14="http://schemas.microsoft.com/office/powerpoint/2010/main" xmlns:pr="smNativeData" val="SMDATA_13_FfIV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JBAAAYiYAAAE2AACaKQAAECAAACYAAAAIAAAA//////////8="/>
              </a:ext>
            </a:extLst>
          </p:cNvSpPr>
          <p:nvPr/>
        </p:nvSpPr>
        <p:spPr>
          <a:xfrm>
            <a:off x="696595" y="6239510"/>
            <a:ext cx="8082280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en-US" sz="2800">
                <a:solidFill>
                  <a:srgbClr val="000000"/>
                </a:solidFill>
              </a:rPr>
              <a:t>Even both moons were detected.</a:t>
            </a:r>
            <a:endParaRPr lang="de-DE" sz="2800"/>
          </a:p>
        </p:txBody>
      </p:sp>
      <p:pic>
        <p:nvPicPr>
          <p:cNvPr id="7" name="Grafik 9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lqw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DgUAAPgNAAAgMQAAQSY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696595" y="2270760"/>
            <a:ext cx="7289165" cy="39477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DAMQTj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AwAARQcAALQ2AABNDgAAEAAAACYAAAAIAAAA//////////8="/>
              </a:ext>
            </a:extLst>
          </p:cNvSpPr>
          <p:nvPr/>
        </p:nvSpPr>
        <p:spPr>
          <a:xfrm>
            <a:off x="582930" y="1181735"/>
            <a:ext cx="830961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 algn="ctr">
              <a:spcBef>
                <a:spcPts val="1200"/>
              </a:spcBef>
              <a:defRPr lang="en-US" sz="2400" b="1">
                <a:solidFill>
                  <a:srgbClr val="000000"/>
                </a:solidFill>
              </a:defRPr>
            </a:pPr>
            <a:r>
              <a:rPr sz="2800" dirty="0"/>
              <a:t>Highlights were the (2) Pallas and (87) Sylvia events.</a:t>
            </a:r>
          </a:p>
          <a:p>
            <a:pPr marL="0" indent="0">
              <a:spcBef>
                <a:spcPts val="1200"/>
              </a:spcBef>
              <a:defRPr lang="de-DE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- 34 positive observations of </a:t>
            </a:r>
            <a:r>
              <a:rPr lang="en-US" sz="2400" b="1" dirty="0">
                <a:solidFill>
                  <a:srgbClr val="000000"/>
                </a:solidFill>
              </a:rPr>
              <a:t>(2) Pallas</a:t>
            </a:r>
            <a:r>
              <a:rPr lang="en-US" sz="2400" dirty="0">
                <a:solidFill>
                  <a:srgbClr val="000000"/>
                </a:solidFill>
              </a:rPr>
              <a:t> on 2020/06/22</a:t>
            </a:r>
          </a:p>
          <a:p>
            <a:pPr marL="0" indent="0">
              <a:defRPr lang="de-DE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Grafik 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6s/U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lgMAAE0OAAAzJwAAmSk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582929" y="2137410"/>
            <a:ext cx="5789295" cy="44373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feld 4"/>
          <p:cNvSpPr>
            <a:extLst>
              <a:ext uri="smNativeData">
                <pr:smNativeData xmlns="" xmlns:p14="http://schemas.microsoft.com/office/powerpoint/2010/main" xmlns:pr="smNativeData" val="SMDATA_13_FfIV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nKAAAFCEAAMU2AACZKQAAECAAACYAAAAIAAAA//////////8="/>
              </a:ext>
            </a:extLst>
          </p:cNvSpPr>
          <p:nvPr/>
        </p:nvSpPr>
        <p:spPr>
          <a:xfrm>
            <a:off x="6501530" y="5193369"/>
            <a:ext cx="2376170" cy="1384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en-US" sz="2800" dirty="0">
                <a:solidFill>
                  <a:srgbClr val="000000"/>
                </a:solidFill>
              </a:rPr>
              <a:t>improvement of the existing 3D model</a:t>
            </a:r>
            <a:endParaRPr lang="de-DE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9AQAARQcAAEA4AAB4KQAAAAAAACYAAAAIAAAA//////////8="/>
              </a:ext>
            </a:extLst>
          </p:cNvSpPr>
          <p:nvPr/>
        </p:nvSpPr>
        <p:spPr>
          <a:xfrm>
            <a:off x="323215" y="1181735"/>
            <a:ext cx="8820785" cy="555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>
              <a:defRPr lang="de-DE"/>
            </a:pPr>
            <a:r>
              <a:rPr lang="en-US" sz="2800" b="1" dirty="0">
                <a:solidFill>
                  <a:srgbClr val="000000"/>
                </a:solidFill>
              </a:rPr>
              <a:t>Publishing of the </a:t>
            </a:r>
            <a:r>
              <a:rPr lang="en-US" sz="2800" b="1" i="1" dirty="0">
                <a:solidFill>
                  <a:srgbClr val="000000"/>
                </a:solidFill>
              </a:rPr>
              <a:t>Journal for Occultation Astronomy</a:t>
            </a:r>
            <a:r>
              <a:rPr lang="en-US" sz="2800" b="1" dirty="0">
                <a:solidFill>
                  <a:srgbClr val="000000"/>
                </a:solidFill>
              </a:rPr>
              <a:t> (JOA)</a:t>
            </a:r>
          </a:p>
          <a:p>
            <a:pPr marL="0" indent="0">
              <a:lnSpc>
                <a:spcPts val="2880"/>
              </a:lnSpc>
              <a:spcBef>
                <a:spcPts val="600"/>
              </a:spcBef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Since 2011 the IOTA/ES publishes the successor of the “</a:t>
            </a:r>
            <a:r>
              <a:rPr lang="en-US" sz="2400" i="1" dirty="0">
                <a:solidFill>
                  <a:srgbClr val="000000"/>
                </a:solidFill>
              </a:rPr>
              <a:t>Occultation Newsletter</a:t>
            </a:r>
            <a:r>
              <a:rPr lang="en-US" sz="2400" dirty="0">
                <a:solidFill>
                  <a:srgbClr val="000000"/>
                </a:solidFill>
              </a:rPr>
              <a:t> (ON)”. </a:t>
            </a:r>
          </a:p>
          <a:p>
            <a:pPr marL="0" indent="0">
              <a:lnSpc>
                <a:spcPts val="2880"/>
              </a:lnSpc>
              <a:spcBef>
                <a:spcPts val="600"/>
              </a:spcBef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JOA is always published at the beginning of a quarter.</a:t>
            </a:r>
          </a:p>
          <a:p>
            <a:pPr marL="0" indent="0">
              <a:lnSpc>
                <a:spcPts val="2880"/>
              </a:lnSpc>
              <a:spcBef>
                <a:spcPts val="600"/>
              </a:spcBef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The editorial team will be increased in the near future. Articles and reports for JOA are always welcome.  </a:t>
            </a:r>
          </a:p>
          <a:p>
            <a:pPr marL="0" indent="0">
              <a:lnSpc>
                <a:spcPct val="156000"/>
              </a:lnSpc>
              <a:defRPr lang="de-DE"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sAGE6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bwIAAE0bAAACLgAAUyk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395605" y="4438015"/>
            <a:ext cx="7083425" cy="22796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D/////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9AQAARQcAALQ2AAB4KQAAAAAAACYAAAAIAAAA//////////8="/>
              </a:ext>
            </a:extLst>
          </p:cNvSpPr>
          <p:nvPr/>
        </p:nvSpPr>
        <p:spPr>
          <a:xfrm>
            <a:off x="323215" y="1181735"/>
            <a:ext cx="8569325" cy="555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>
              <a:defRPr lang="de-DE"/>
            </a:pPr>
            <a:r>
              <a:rPr lang="en-US" sz="2800" b="1" dirty="0">
                <a:solidFill>
                  <a:srgbClr val="000000"/>
                </a:solidFill>
              </a:rPr>
              <a:t>Annual meeting: </a:t>
            </a:r>
            <a:r>
              <a:rPr lang="en-US" sz="2800" b="1" i="1" dirty="0">
                <a:solidFill>
                  <a:srgbClr val="000000"/>
                </a:solidFill>
              </a:rPr>
              <a:t>European Symposium on Occultation Projects</a:t>
            </a:r>
            <a:r>
              <a:rPr lang="en-US" sz="2800" b="1" dirty="0">
                <a:solidFill>
                  <a:srgbClr val="000000"/>
                </a:solidFill>
              </a:rPr>
              <a:t> (ESOP):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12 times in Germany</a:t>
            </a:r>
          </a:p>
          <a:p>
            <a:pPr marL="342900" indent="-342900"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 5 times in Czech Republic</a:t>
            </a:r>
          </a:p>
          <a:p>
            <a:pPr marL="342900" indent="-342900"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 4 times in Poland</a:t>
            </a:r>
          </a:p>
          <a:p>
            <a:pPr marL="342900" indent="-342900"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 3 times in UK and Italy</a:t>
            </a:r>
          </a:p>
          <a:p>
            <a:pPr marL="342900" indent="-342900"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 twice in B, NL, SP and F</a:t>
            </a:r>
          </a:p>
          <a:p>
            <a:pPr marL="342900" indent="-342900"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 once in DK, SU, SK. </a:t>
            </a:r>
          </a:p>
          <a:p>
            <a:pPr marL="0" indent="0">
              <a:defRPr lang="de-DE"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In 2019 the ESOP took place in Paris. With 80 participants the limit of the conference location was reached.</a:t>
            </a:r>
          </a:p>
          <a:p>
            <a:pPr marL="0" indent="0">
              <a:spcBef>
                <a:spcPts val="600"/>
              </a:spcBef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ESOP 2020 will only take place online on August 29/30. </a:t>
            </a:r>
          </a:p>
          <a:p>
            <a:pPr marL="0" indent="0">
              <a:spcBef>
                <a:spcPts val="600"/>
              </a:spcBef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ESOP is planned 2021 in Poland and 2022 in Spain.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D/////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9AQAARQcAALQ2AAB4KQAAAAAAACYAAAAIAAAA//////////8="/>
              </a:ext>
            </a:extLst>
          </p:cNvSpPr>
          <p:nvPr/>
        </p:nvSpPr>
        <p:spPr>
          <a:xfrm>
            <a:off x="323215" y="1181736"/>
            <a:ext cx="8569325" cy="6089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>
              <a:defRPr lang="de-DE"/>
            </a:pPr>
            <a:r>
              <a:rPr lang="en-US" sz="2800" b="1" i="1" dirty="0">
                <a:solidFill>
                  <a:srgbClr val="000000"/>
                </a:solidFill>
              </a:rPr>
              <a:t>European Symposium on Occultation Projects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EE01264-A1EF-49BB-9757-CED8AF373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" y="1799591"/>
            <a:ext cx="6755130" cy="450342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A7BA5C4-C0AA-4924-91A5-B84BB2ECA8EF}"/>
              </a:ext>
            </a:extLst>
          </p:cNvPr>
          <p:cNvSpPr txBox="1"/>
          <p:nvPr/>
        </p:nvSpPr>
        <p:spPr>
          <a:xfrm>
            <a:off x="7237095" y="3994687"/>
            <a:ext cx="18373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ESOP 38 in 2020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venerable</a:t>
            </a:r>
            <a:br>
              <a:rPr lang="de-DE" dirty="0"/>
            </a:br>
            <a:r>
              <a:rPr lang="de-DE" i="1" dirty="0"/>
              <a:t>Cassini Hall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br>
              <a:rPr lang="de-DE" dirty="0"/>
            </a:br>
            <a:r>
              <a:rPr lang="de-DE" i="1" dirty="0"/>
              <a:t>Paris Observatory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Image: </a:t>
            </a:r>
            <a:br>
              <a:rPr lang="de-DE" dirty="0"/>
            </a:br>
            <a:r>
              <a:rPr lang="de-DE" dirty="0"/>
              <a:t>lesia.obspm.fr</a:t>
            </a:r>
          </a:p>
        </p:txBody>
      </p:sp>
    </p:spTree>
    <p:extLst>
      <p:ext uri="{BB962C8B-B14F-4D97-AF65-F5344CB8AC3E}">
        <p14:creationId xmlns:p14="http://schemas.microsoft.com/office/powerpoint/2010/main" val="310594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FfIV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gQAADICAACyDgAA8Q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56870"/>
            <a:ext cx="1722120" cy="608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2"/>
          <p:cNvSpPr>
            <a:extLst>
              <a:ext uri="smNativeData">
                <pr:smNativeData xmlns="" xmlns:p14="http://schemas.microsoft.com/office/powerpoint/2010/main" xmlns:pr="smNativeData" val="SMDATA_13_FfIV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WAwAAUwcAAJ83AABWBwAAEAAAACYAAAAIAAAA//////////8="/>
              </a:ext>
            </a:extLst>
          </p:cNvSpPr>
          <p:nvPr/>
        </p:nvSpPr>
        <p:spPr>
          <a:xfrm>
            <a:off x="582930" y="1190625"/>
            <a:ext cx="8458835" cy="19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endParaRPr/>
          </a:p>
        </p:txBody>
      </p:sp>
      <p:graphicFrame>
        <p:nvGraphicFramePr>
          <p:cNvPr id="4" name="Object 3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5_FfIVXxMAAAAlAAAAMg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B8AAABUAAAA////AP///wEAAAAAAAAAAAAAAAAAAAAAAAAAAAAAAAAAAAAAAAAAAAAAAAB/f38A7uzhA8zMzADAwP8Af39/AAAAAAAAAAAAAAAAAP///wAAAAAAIQAAABgAAAAUAAAAFxsAAMoCAAAeNwAA/wcAABAAAAAmAAAACAAAAP//////////"/>
              </a:ext>
            </a:extLst>
          </p:cNvGraphicFramePr>
          <p:nvPr/>
        </p:nvGraphicFramePr>
        <p:xfrm>
          <a:off x="4403725" y="453390"/>
          <a:ext cx="4556125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5" imgW="6115050" imgH="1076325" progId="">
                  <p:embed/>
                </p:oleObj>
              </mc:Choice>
              <mc:Fallback>
                <p:oleObj r:id="rId5" imgW="6115050" imgH="10763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53390"/>
                        <a:ext cx="4556125" cy="84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>
            <a:extLst>
              <a:ext uri="smNativeData">
                <pr:smNativeData xmlns="" xmlns:p14="http://schemas.microsoft.com/office/powerpoint/2010/main" xmlns:pr="smNativeData" val="SMDATA_13_FfIVXx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MAQAARQcAALQ2AAB4KQAAAAAAACYAAAAIAAAA//////////8="/>
              </a:ext>
            </a:extLst>
          </p:cNvSpPr>
          <p:nvPr/>
        </p:nvSpPr>
        <p:spPr>
          <a:xfrm>
            <a:off x="251460" y="1181735"/>
            <a:ext cx="8641080" cy="555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>
            <a:lvl1pPr marL="365125" indent="-365125"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lang="de-D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>
              <a:defRPr lang="de-DE"/>
            </a:pPr>
            <a:r>
              <a:rPr lang="en-US" sz="2800" b="1" dirty="0">
                <a:solidFill>
                  <a:srgbClr val="000000"/>
                </a:solidFill>
              </a:rPr>
              <a:t>Collective purchase of 31 QHY174M-GPS cameras</a:t>
            </a: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1200"/>
              </a:spcBef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Precise timing is essential for occultation observations. But with 12-bit cameras this can become a problem.</a:t>
            </a:r>
          </a:p>
          <a:p>
            <a:pPr marL="342900" indent="-342900">
              <a:spcBef>
                <a:spcPts val="600"/>
              </a:spcBef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At ESOP 38 in 2019 the company QHYCCD was present as sponsor. The contact for a collective order was established. </a:t>
            </a:r>
          </a:p>
          <a:p>
            <a:pPr marL="342900" indent="-342900">
              <a:spcBef>
                <a:spcPts val="600"/>
              </a:spcBef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Already at the ESOP, 25 participants registered as interested parties.</a:t>
            </a:r>
          </a:p>
          <a:p>
            <a:pPr marL="342900" indent="-342900">
              <a:spcBef>
                <a:spcPts val="600"/>
              </a:spcBef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31 cameras were finally sold to IOTA/ES members. </a:t>
            </a:r>
          </a:p>
          <a:p>
            <a:pPr marL="342900" indent="-342900">
              <a:spcBef>
                <a:spcPts val="600"/>
              </a:spcBef>
              <a:buSzPts val="1725"/>
              <a:buFontTx/>
              <a:buChar char="-"/>
              <a:defRPr lang="de-DE"/>
            </a:pPr>
            <a:r>
              <a:rPr lang="en-US" sz="2400" dirty="0">
                <a:solidFill>
                  <a:srgbClr val="000000"/>
                </a:solidFill>
              </a:rPr>
              <a:t>Since working with this camera is not too easy, a workshop was held on 29 February 2020. </a:t>
            </a:r>
          </a:p>
          <a:p>
            <a:pPr marL="457200" indent="-457200">
              <a:lnSpc>
                <a:spcPct val="156000"/>
              </a:lnSpc>
              <a:buSzPts val="2015"/>
              <a:buFontTx/>
              <a:buChar char="-"/>
              <a:defRPr lang="de-DE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Bildschirmpräsentation (4:3)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Presentation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Occultation Observation – the „Swiss Knife“ in Astronomy as a Field for Amateur-Astronomer  Konrad Guhl  (president@iota-es.de)  International Occultation Timing Association – European Section    http://www.iota-es.de</dc:title>
  <dc:creator>Konrad</dc:creator>
  <cp:lastModifiedBy>Papa</cp:lastModifiedBy>
  <cp:revision>11</cp:revision>
  <dcterms:created xsi:type="dcterms:W3CDTF">2019-04-09T05:24:56Z</dcterms:created>
  <dcterms:modified xsi:type="dcterms:W3CDTF">2020-07-23T17:42:36Z</dcterms:modified>
</cp:coreProperties>
</file>